
<file path=[Content_Types].xml><?xml version="1.0" encoding="utf-8"?>
<Types xmlns="http://schemas.openxmlformats.org/package/2006/content-types">
  <Default Extension="png" ContentType="image/png"/>
  <Default Extension="tmp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0" r:id="rId2"/>
  </p:sldMasterIdLst>
  <p:notesMasterIdLst>
    <p:notesMasterId r:id="rId68"/>
  </p:notesMasterIdLst>
  <p:sldIdLst>
    <p:sldId id="256" r:id="rId3"/>
    <p:sldId id="337" r:id="rId4"/>
    <p:sldId id="338" r:id="rId5"/>
    <p:sldId id="259" r:id="rId6"/>
    <p:sldId id="261" r:id="rId7"/>
    <p:sldId id="339" r:id="rId8"/>
    <p:sldId id="414" r:id="rId9"/>
    <p:sldId id="415" r:id="rId10"/>
    <p:sldId id="416" r:id="rId11"/>
    <p:sldId id="417" r:id="rId12"/>
    <p:sldId id="428" r:id="rId13"/>
    <p:sldId id="429" r:id="rId14"/>
    <p:sldId id="430" r:id="rId15"/>
    <p:sldId id="431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27" r:id="rId26"/>
    <p:sldId id="290" r:id="rId27"/>
    <p:sldId id="340" r:id="rId28"/>
    <p:sldId id="367" r:id="rId29"/>
    <p:sldId id="368" r:id="rId30"/>
    <p:sldId id="369" r:id="rId31"/>
    <p:sldId id="370" r:id="rId32"/>
    <p:sldId id="372" r:id="rId33"/>
    <p:sldId id="373" r:id="rId34"/>
    <p:sldId id="375" r:id="rId35"/>
    <p:sldId id="374" r:id="rId36"/>
    <p:sldId id="376" r:id="rId37"/>
    <p:sldId id="377" r:id="rId38"/>
    <p:sldId id="378" r:id="rId39"/>
    <p:sldId id="379" r:id="rId40"/>
    <p:sldId id="381" r:id="rId41"/>
    <p:sldId id="380" r:id="rId42"/>
    <p:sldId id="382" r:id="rId43"/>
    <p:sldId id="384" r:id="rId44"/>
    <p:sldId id="386" r:id="rId45"/>
    <p:sldId id="388" r:id="rId46"/>
    <p:sldId id="389" r:id="rId47"/>
    <p:sldId id="390" r:id="rId48"/>
    <p:sldId id="391" r:id="rId49"/>
    <p:sldId id="392" r:id="rId50"/>
    <p:sldId id="394" r:id="rId51"/>
    <p:sldId id="396" r:id="rId52"/>
    <p:sldId id="397" r:id="rId53"/>
    <p:sldId id="398" r:id="rId54"/>
    <p:sldId id="399" r:id="rId55"/>
    <p:sldId id="401" r:id="rId56"/>
    <p:sldId id="413" r:id="rId57"/>
    <p:sldId id="402" r:id="rId58"/>
    <p:sldId id="403" r:id="rId59"/>
    <p:sldId id="404" r:id="rId60"/>
    <p:sldId id="405" r:id="rId61"/>
    <p:sldId id="406" r:id="rId62"/>
    <p:sldId id="407" r:id="rId63"/>
    <p:sldId id="408" r:id="rId64"/>
    <p:sldId id="410" r:id="rId65"/>
    <p:sldId id="411" r:id="rId66"/>
    <p:sldId id="412" r:id="rId67"/>
  </p:sldIdLst>
  <p:sldSz cx="9144000" cy="5143500" type="screen16x9"/>
  <p:notesSz cx="6858000" cy="9144000"/>
  <p:embeddedFontLst>
    <p:embeddedFont>
      <p:font typeface="Roboto Condensed" panose="020B0604020202020204" charset="0"/>
      <p:regular r:id="rId69"/>
      <p:bold r:id="rId70"/>
      <p:italic r:id="rId71"/>
      <p:boldItalic r:id="rId72"/>
    </p:embeddedFont>
    <p:embeddedFont>
      <p:font typeface="Arvo" panose="020B0604020202020204" charset="0"/>
      <p:regular r:id="rId73"/>
      <p:bold r:id="rId74"/>
      <p:italic r:id="rId75"/>
      <p:boldItalic r:id="rId76"/>
    </p:embeddedFont>
    <p:embeddedFont>
      <p:font typeface="Roboto Condensed Light" panose="020B0604020202020204" charset="0"/>
      <p:regular r:id="rId77"/>
      <p:bold r:id="rId78"/>
      <p:italic r:id="rId79"/>
      <p:boldItalic r:id="rId80"/>
    </p:embeddedFont>
    <p:embeddedFont>
      <p:font typeface="Calibri" panose="020F0502020204030204" pitchFamily="34" charset="0"/>
      <p:regular r:id="rId81"/>
      <p:bold r:id="rId82"/>
      <p:italic r:id="rId83"/>
      <p:boldItalic r:id="rId84"/>
    </p:embeddedFont>
    <p:embeddedFont>
      <p:font typeface="Calibri Light" panose="020F0302020204030204" pitchFamily="34" charset="0"/>
      <p:regular r:id="rId85"/>
      <p:italic r:id="rId8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notesMaster" Target="notesMasters/notesMaster1.xml"/><Relationship Id="rId84" Type="http://schemas.openxmlformats.org/officeDocument/2006/relationships/font" Target="fonts/font16.fntdata"/><Relationship Id="rId89" Type="http://schemas.openxmlformats.org/officeDocument/2006/relationships/theme" Target="theme/theme1.xml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6.fntdata"/><Relationship Id="rId79" Type="http://schemas.openxmlformats.org/officeDocument/2006/relationships/font" Target="fonts/font11.fntdata"/><Relationship Id="rId5" Type="http://schemas.openxmlformats.org/officeDocument/2006/relationships/slide" Target="slides/slide3.xml"/><Relationship Id="rId90" Type="http://schemas.openxmlformats.org/officeDocument/2006/relationships/tableStyles" Target="tableStyles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1.fntdata"/><Relationship Id="rId77" Type="http://schemas.openxmlformats.org/officeDocument/2006/relationships/font" Target="fonts/font9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4.fntdata"/><Relationship Id="rId80" Type="http://schemas.openxmlformats.org/officeDocument/2006/relationships/font" Target="fonts/font12.fntdata"/><Relationship Id="rId85" Type="http://schemas.openxmlformats.org/officeDocument/2006/relationships/font" Target="fonts/font17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2.fntdata"/><Relationship Id="rId75" Type="http://schemas.openxmlformats.org/officeDocument/2006/relationships/font" Target="fonts/font7.fntdata"/><Relationship Id="rId83" Type="http://schemas.openxmlformats.org/officeDocument/2006/relationships/font" Target="fonts/font15.fntdata"/><Relationship Id="rId88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font" Target="fonts/font5.fntdata"/><Relationship Id="rId78" Type="http://schemas.openxmlformats.org/officeDocument/2006/relationships/font" Target="fonts/font10.fntdata"/><Relationship Id="rId81" Type="http://schemas.openxmlformats.org/officeDocument/2006/relationships/font" Target="fonts/font13.fntdata"/><Relationship Id="rId86" Type="http://schemas.openxmlformats.org/officeDocument/2006/relationships/font" Target="fonts/font18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8.fntdata"/><Relationship Id="rId7" Type="http://schemas.openxmlformats.org/officeDocument/2006/relationships/slide" Target="slides/slide5.xml"/><Relationship Id="rId71" Type="http://schemas.openxmlformats.org/officeDocument/2006/relationships/font" Target="fonts/font3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presProps" Target="presProps.xml"/><Relationship Id="rId61" Type="http://schemas.openxmlformats.org/officeDocument/2006/relationships/slide" Target="slides/slide59.xml"/><Relationship Id="rId82" Type="http://schemas.openxmlformats.org/officeDocument/2006/relationships/font" Target="fonts/font14.fntdata"/><Relationship Id="rId19" Type="http://schemas.openxmlformats.org/officeDocument/2006/relationships/slide" Target="slides/slide1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 smtClean="0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 smtClean="0"/>
            <a:t>A </a:t>
          </a:r>
          <a:r>
            <a:rPr lang="en-US" dirty="0" err="1" smtClean="0"/>
            <a:t>tres</a:t>
          </a:r>
          <a:r>
            <a:rPr lang="en-US" dirty="0" smtClean="0"/>
            <a:t> </a:t>
          </a:r>
          <a:r>
            <a:rPr lang="es-MX" dirty="0" smtClean="0"/>
            <a:t>años del proyecto, no hay resultados claros.</a:t>
          </a:r>
          <a:endParaRPr lang="es-MX" dirty="0"/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 smtClean="0"/>
            <a:t>Los costos ascienden a más de 60 </a:t>
          </a:r>
          <a:r>
            <a:rPr lang="es-MX" dirty="0" err="1" smtClean="0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 smtClean="0"/>
            <a:t>Se esta perdiendo fe en </a:t>
          </a:r>
          <a:r>
            <a:rPr lang="es-MX" dirty="0" err="1" smtClean="0"/>
            <a:t>big</a:t>
          </a:r>
          <a:r>
            <a:rPr lang="es-MX" dirty="0" smtClean="0"/>
            <a:t> data.</a:t>
          </a:r>
          <a:endParaRPr lang="es-MX" dirty="0"/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  <dgm:t>
        <a:bodyPr/>
        <a:lstStyle/>
        <a:p>
          <a:endParaRPr lang="es-ES"/>
        </a:p>
      </dgm:t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  <dgm:t>
        <a:bodyPr/>
        <a:lstStyle/>
        <a:p>
          <a:endParaRPr lang="es-ES"/>
        </a:p>
      </dgm:t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  <dgm:t>
        <a:bodyPr/>
        <a:lstStyle/>
        <a:p>
          <a:endParaRPr lang="es-ES"/>
        </a:p>
      </dgm:t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  <dgm:t>
        <a:bodyPr/>
        <a:lstStyle/>
        <a:p>
          <a:endParaRPr lang="es-MX"/>
        </a:p>
      </dgm:t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  <dgm:t>
        <a:bodyPr/>
        <a:lstStyle/>
        <a:p>
          <a:endParaRPr lang="es-ES"/>
        </a:p>
      </dgm:t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lvl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 err="1" smtClean="0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3200" kern="1200" dirty="0" smtClean="0"/>
            <a:t>A </a:t>
          </a:r>
          <a:r>
            <a:rPr lang="en-US" sz="3200" kern="1200" dirty="0" err="1" smtClean="0"/>
            <a:t>tres</a:t>
          </a:r>
          <a:r>
            <a:rPr lang="en-US" sz="3200" kern="1200" dirty="0" smtClean="0"/>
            <a:t> </a:t>
          </a:r>
          <a:r>
            <a:rPr lang="es-MX" sz="3200" kern="1200" dirty="0" smtClean="0"/>
            <a:t>años del proyecto, no hay resultados claros.</a:t>
          </a:r>
          <a:endParaRPr lang="es-MX" sz="3200" kern="1200" dirty="0"/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Los costos ascienden a más de 60 </a:t>
          </a:r>
          <a:r>
            <a:rPr lang="es-MX" sz="3200" kern="1200" dirty="0" err="1" smtClean="0"/>
            <a:t>mdd</a:t>
          </a:r>
          <a:endParaRPr lang="es-MX" sz="32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lvl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s-MX" sz="3200" kern="1200" dirty="0" smtClean="0"/>
            <a:t>Se esta perdiendo fe en </a:t>
          </a:r>
          <a:r>
            <a:rPr lang="es-MX" sz="3200" kern="1200" dirty="0" err="1" smtClean="0"/>
            <a:t>big</a:t>
          </a:r>
          <a:r>
            <a:rPr lang="es-MX" sz="3200" kern="1200" dirty="0" smtClean="0"/>
            <a:t> data.</a:t>
          </a:r>
          <a:endParaRPr lang="es-MX" sz="3200" kern="1200" dirty="0"/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3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81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129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5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8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8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3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6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0DBF6A6-50B5-43C4-86A5-B2443BF00A40}" type="datetimeFigureOut">
              <a:rPr lang="en-US" smtClean="0"/>
              <a:t>8/13/2019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2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nualreports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jpe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8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>
            <p:extLst/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936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" y="816429"/>
            <a:ext cx="4598778" cy="3728482"/>
          </a:xfrm>
          <a:prstGeom prst="rect">
            <a:avLst/>
          </a:prstGeom>
        </p:spPr>
      </p:pic>
      <p:pic>
        <p:nvPicPr>
          <p:cNvPr id="1026" name="Picture 2" descr="https://findlogovector.com/wp-content/uploads/2018/12/banorte-logo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97" y="1789610"/>
            <a:ext cx="3209546" cy="1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1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2050" name="Picture 2" descr="http://www.inclusiondigital.mx/wp-content/uploads/2019/04/Cartera-de-cre%CC%81dito-2019-03-1024x4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9" y="890664"/>
            <a:ext cx="6460581" cy="31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491000"/>
            <a:ext cx="6132600" cy="3145500"/>
          </a:xfrm>
        </p:spPr>
        <p:txBody>
          <a:bodyPr/>
          <a:lstStyle/>
          <a:p>
            <a:r>
              <a:rPr lang="en-US" dirty="0" err="1" smtClean="0"/>
              <a:t>Apoyo</a:t>
            </a:r>
            <a:r>
              <a:rPr lang="en-US" dirty="0" smtClean="0"/>
              <a:t> de </a:t>
            </a:r>
            <a:r>
              <a:rPr lang="en-US" dirty="0" err="1" smtClean="0"/>
              <a:t>mandos</a:t>
            </a:r>
            <a:r>
              <a:rPr lang="en-US" dirty="0" smtClean="0"/>
              <a:t> </a:t>
            </a:r>
            <a:r>
              <a:rPr lang="en-US" dirty="0" err="1" smtClean="0"/>
              <a:t>superiores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Una </a:t>
            </a:r>
            <a:r>
              <a:rPr lang="en-US" u="sng" dirty="0" err="1" smtClean="0"/>
              <a:t>buena</a:t>
            </a:r>
            <a:r>
              <a:rPr lang="en-US" dirty="0" smtClean="0"/>
              <a:t> </a:t>
            </a:r>
            <a:r>
              <a:rPr lang="es-ES" dirty="0" smtClean="0"/>
              <a:t>área de Ciencia de Datos debe tener apoyo constante de los mandos altos.</a:t>
            </a:r>
          </a:p>
          <a:p>
            <a:pPr lvl="1"/>
            <a:r>
              <a:rPr lang="es-ES" dirty="0" smtClean="0"/>
              <a:t>Debe ser considerada un centro de ganancia, no un centro de costos.</a:t>
            </a:r>
          </a:p>
          <a:p>
            <a:pPr lvl="1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8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Creaci</a:t>
            </a:r>
            <a:r>
              <a:rPr lang="es-ES" dirty="0" err="1" smtClean="0"/>
              <a:t>ón</a:t>
            </a:r>
            <a:r>
              <a:rPr lang="es-ES" dirty="0" smtClean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Alineamiento</a:t>
            </a:r>
            <a:r>
              <a:rPr lang="en-US" dirty="0" smtClean="0"/>
              <a:t> con las </a:t>
            </a:r>
            <a:r>
              <a:rPr lang="en-US" dirty="0" err="1" smtClean="0"/>
              <a:t>otras</a:t>
            </a:r>
            <a:r>
              <a:rPr lang="en-US" dirty="0" smtClean="0"/>
              <a:t> </a:t>
            </a:r>
            <a:r>
              <a:rPr lang="es-ES" dirty="0" smtClean="0"/>
              <a:t>áreas.</a:t>
            </a:r>
          </a:p>
          <a:p>
            <a:pPr lvl="1"/>
            <a:r>
              <a:rPr lang="es-ES" dirty="0" smtClean="0"/>
              <a:t>Traspasar las ganancias logradas en el área de Ciencia de Datos a las otras.</a:t>
            </a:r>
          </a:p>
          <a:p>
            <a:pPr lvl="1"/>
            <a:r>
              <a:rPr lang="es-ES" dirty="0" smtClean="0"/>
              <a:t>El área de ciencia de datos trabaja con incentivos para ayudar a las otras áreas.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1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Partes esenciales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Datos</a:t>
            </a:r>
          </a:p>
          <a:p>
            <a:r>
              <a:rPr lang="es-MX" dirty="0" smtClean="0"/>
              <a:t>Problema bien definido</a:t>
            </a:r>
          </a:p>
          <a:p>
            <a:r>
              <a:rPr lang="es-MX" dirty="0" smtClean="0"/>
              <a:t>Participación de las áreas involucradas.</a:t>
            </a:r>
          </a:p>
          <a:p>
            <a:r>
              <a:rPr lang="es-MX" dirty="0" smtClean="0"/>
              <a:t>Metas claras y medibles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9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2" name="Picture 2" descr="CrispD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73" y="1219200"/>
            <a:ext cx="33272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105400" y="455295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 smtClean="0"/>
              <a:t>Wikicommons</a:t>
            </a:r>
            <a:endParaRPr lang="es-MX" sz="1100" dirty="0"/>
          </a:p>
        </p:txBody>
      </p:sp>
      <p:sp>
        <p:nvSpPr>
          <p:cNvPr id="5" name="Rectángulo 4"/>
          <p:cNvSpPr/>
          <p:nvPr/>
        </p:nvSpPr>
        <p:spPr>
          <a:xfrm>
            <a:off x="3171825" y="523875"/>
            <a:ext cx="23394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 smtClean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CRISP-DM</a:t>
            </a:r>
            <a:endParaRPr lang="es-ES" sz="3200" b="0" cap="none" spc="0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541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CRISP-DM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/>
              <a:t>En Data </a:t>
            </a:r>
            <a:r>
              <a:rPr lang="es-ES" sz="1800" dirty="0" err="1"/>
              <a:t>Science</a:t>
            </a:r>
            <a:r>
              <a:rPr lang="es-ES" sz="1800" dirty="0"/>
              <a:t> usamos un esquema denominado </a:t>
            </a:r>
            <a:r>
              <a:rPr lang="es-ES" sz="1800" b="1" dirty="0"/>
              <a:t>CRISPDM</a:t>
            </a:r>
            <a:endParaRPr lang="es-ES" sz="1800" dirty="0"/>
          </a:p>
          <a:p>
            <a:pPr lvl="1"/>
            <a:r>
              <a:rPr lang="es-ES" sz="1800" dirty="0"/>
              <a:t>Entendimiento del Negocio</a:t>
            </a:r>
          </a:p>
          <a:p>
            <a:pPr lvl="1"/>
            <a:r>
              <a:rPr lang="es-ES" sz="1800" dirty="0"/>
              <a:t>Entendimiento de los Datos</a:t>
            </a:r>
          </a:p>
          <a:p>
            <a:pPr lvl="1"/>
            <a:r>
              <a:rPr lang="es-ES" sz="1800" dirty="0"/>
              <a:t>Preparación de los Datos</a:t>
            </a:r>
          </a:p>
          <a:p>
            <a:pPr lvl="1"/>
            <a:r>
              <a:rPr lang="es-ES" sz="1800" dirty="0"/>
              <a:t>Modelado</a:t>
            </a:r>
          </a:p>
          <a:p>
            <a:pPr lvl="1"/>
            <a:r>
              <a:rPr lang="es-ES" sz="1800" dirty="0"/>
              <a:t>Evaluación</a:t>
            </a:r>
          </a:p>
          <a:p>
            <a:pPr lvl="1"/>
            <a:r>
              <a:rPr lang="es-ES" sz="1800" dirty="0"/>
              <a:t>Despliegue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80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 smtClean="0"/>
              <a:t>Por </a:t>
            </a:r>
            <a:r>
              <a:rPr lang="es-ES" sz="2000" dirty="0"/>
              <a:t>lo general se utiliza un cuestionario, donde se preguntan cosas como:</a:t>
            </a:r>
          </a:p>
          <a:p>
            <a:pPr lvl="1"/>
            <a:r>
              <a:rPr lang="es-ES" sz="2000" dirty="0"/>
              <a:t>¿Cómo se genera valor en el negocio?</a:t>
            </a:r>
          </a:p>
          <a:p>
            <a:pPr lvl="1"/>
            <a:r>
              <a:rPr lang="es-ES" sz="2000" dirty="0"/>
              <a:t>¿Cuál es la cadena de valor del negocio?</a:t>
            </a:r>
          </a:p>
          <a:p>
            <a:pPr lvl="1"/>
            <a:r>
              <a:rPr lang="es-ES" sz="2000" dirty="0"/>
              <a:t>¿Qué datos se recaban en el negocio?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158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cinepoli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4" y="0"/>
            <a:ext cx="691515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6" name="Picture 2" descr="Image result for coca cola company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6650" y="3378012"/>
            <a:ext cx="4629150" cy="869376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369413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 smtClean="0"/>
              <a:t>Noticias del día</a:t>
            </a:r>
            <a:endParaRPr lang="es-MX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 smtClean="0"/>
              <a:t>Qué ha pasado en el mundo de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del negocio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Esto se puede focalizar a las </a:t>
            </a:r>
            <a:r>
              <a:rPr lang="es-ES" sz="2000" dirty="0" smtClean="0"/>
              <a:t>diferentes </a:t>
            </a:r>
            <a:r>
              <a:rPr lang="es-ES" sz="2000" dirty="0"/>
              <a:t>unidades de negocio:</a:t>
            </a:r>
          </a:p>
          <a:p>
            <a:pPr lvl="1"/>
            <a:r>
              <a:rPr lang="es-ES" sz="2000" dirty="0"/>
              <a:t>Recursos Humanos</a:t>
            </a:r>
          </a:p>
          <a:p>
            <a:pPr lvl="1"/>
            <a:r>
              <a:rPr lang="es-ES" sz="2000" dirty="0"/>
              <a:t>Operaciones</a:t>
            </a:r>
          </a:p>
          <a:p>
            <a:pPr lvl="1"/>
            <a:r>
              <a:rPr lang="es-ES" sz="2000" dirty="0"/>
              <a:t>Ventas</a:t>
            </a:r>
          </a:p>
          <a:p>
            <a:pPr lvl="1"/>
            <a:r>
              <a:rPr lang="es-ES" sz="2000" dirty="0"/>
              <a:t>Legal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208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http://www.annualreports.com</a:t>
            </a:r>
            <a:r>
              <a:rPr lang="es-MX" dirty="0" smtClean="0">
                <a:hlinkClick r:id="rId2"/>
              </a:rPr>
              <a:t>/</a:t>
            </a:r>
            <a:endParaRPr lang="es-MX" dirty="0" smtClean="0"/>
          </a:p>
          <a:p>
            <a:endParaRPr lang="es-MX" dirty="0"/>
          </a:p>
          <a:p>
            <a:r>
              <a:rPr lang="es-MX" dirty="0" smtClean="0"/>
              <a:t>Reportes a inversionistas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490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oil refin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743464" cy="51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031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Entendimiento de los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Esto se atiende con otro cuestionario:</a:t>
            </a:r>
          </a:p>
          <a:p>
            <a:pPr lvl="1"/>
            <a:r>
              <a:rPr lang="es-MX" dirty="0" smtClean="0"/>
              <a:t>¿Cómo se capturan los datos?</a:t>
            </a:r>
          </a:p>
          <a:p>
            <a:pPr lvl="1"/>
            <a:r>
              <a:rPr lang="es-MX" dirty="0" smtClean="0"/>
              <a:t>¿Dónde se almacenan los datos?</a:t>
            </a:r>
          </a:p>
          <a:p>
            <a:pPr lvl="1"/>
            <a:r>
              <a:rPr lang="es-MX" dirty="0" smtClean="0"/>
              <a:t>¿Cómo se almacenan los datos?</a:t>
            </a:r>
          </a:p>
          <a:p>
            <a:pPr lvl="1"/>
            <a:r>
              <a:rPr lang="es-MX" dirty="0" smtClean="0"/>
              <a:t>¿Cómo se actualizan los datos?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211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47589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  <p:pic>
        <p:nvPicPr>
          <p:cNvPr id="2050" name="Picture 2" descr="Image result for drew brees throwing pas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942" y="1790700"/>
            <a:ext cx="4106157" cy="2737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Image result for hazard shoot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57700" y="1785891"/>
            <a:ext cx="4570411" cy="2742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5033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Gobierno y Administración del Dato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Como administramos el dato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Temas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Ciclo</a:t>
            </a:r>
            <a:r>
              <a:rPr lang="en-US" dirty="0" smtClean="0"/>
              <a:t> de </a:t>
            </a:r>
            <a:r>
              <a:rPr lang="en-US" dirty="0" err="1" smtClean="0"/>
              <a:t>vida</a:t>
            </a:r>
            <a:r>
              <a:rPr lang="en-US" dirty="0" smtClean="0"/>
              <a:t> del </a:t>
            </a:r>
            <a:r>
              <a:rPr lang="en-US" dirty="0" err="1" smtClean="0"/>
              <a:t>Dato</a:t>
            </a:r>
            <a:endParaRPr lang="en-US" dirty="0" smtClean="0"/>
          </a:p>
          <a:p>
            <a:endParaRPr lang="en-US" sz="2100" dirty="0"/>
          </a:p>
          <a:p>
            <a:r>
              <a:rPr lang="en-US" sz="2100" dirty="0" err="1" smtClean="0"/>
              <a:t>Gobierno</a:t>
            </a:r>
            <a:r>
              <a:rPr lang="en-US" sz="2100" dirty="0" smtClean="0"/>
              <a:t> de </a:t>
            </a:r>
            <a:r>
              <a:rPr lang="en-US" sz="2100" dirty="0" err="1" smtClean="0"/>
              <a:t>Datos</a:t>
            </a:r>
            <a:endParaRPr lang="en-US" sz="2100" dirty="0" smtClean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assets.nydailynews.com/polopoly_fs/1.2667829.1465509915!/img/httpImage/image.jpg_gen/derivatives/article_750/nba.jpg">
            <a:extLst>
              <a:ext uri="{FF2B5EF4-FFF2-40B4-BE49-F238E27FC236}">
                <a16:creationId xmlns:a16="http://schemas.microsoft.com/office/drawing/2014/main" id="{2397E4E4-BCCB-4B69-BA14-416D62CA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84" y="1656746"/>
            <a:ext cx="4667696" cy="30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83784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4367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8686B2E1-42E0-4E06-9BB9-77F8AD66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28" y="580572"/>
            <a:ext cx="4917172" cy="3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48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29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57C8A2E7-9FA6-4BD4-A4B4-1A453E84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116104"/>
            <a:ext cx="2611415" cy="20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4">
            <a:extLst>
              <a:ext uri="{FF2B5EF4-FFF2-40B4-BE49-F238E27FC236}">
                <a16:creationId xmlns:a16="http://schemas.microsoft.com/office/drawing/2014/main" id="{2F8E30E1-667D-4161-9819-8C467B79F848}"/>
              </a:ext>
            </a:extLst>
          </p:cNvPr>
          <p:cNvSpPr/>
          <p:nvPr/>
        </p:nvSpPr>
        <p:spPr>
          <a:xfrm>
            <a:off x="3261076" y="1794833"/>
            <a:ext cx="1960775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5">
            <a:extLst>
              <a:ext uri="{FF2B5EF4-FFF2-40B4-BE49-F238E27FC236}">
                <a16:creationId xmlns:a16="http://schemas.microsoft.com/office/drawing/2014/main" id="{8243DCA1-FCB6-425E-841F-E12277C1E6CE}"/>
              </a:ext>
            </a:extLst>
          </p:cNvPr>
          <p:cNvSpPr/>
          <p:nvPr/>
        </p:nvSpPr>
        <p:spPr>
          <a:xfrm>
            <a:off x="5836334" y="1116102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B8A6F9-C2DD-47FF-AE48-F88737AEA8CF}"/>
              </a:ext>
            </a:extLst>
          </p:cNvPr>
          <p:cNvSpPr txBox="1"/>
          <p:nvPr/>
        </p:nvSpPr>
        <p:spPr>
          <a:xfrm>
            <a:off x="4989324" y="3321544"/>
            <a:ext cx="43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va a la base de datos?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759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0" y="1422400"/>
            <a:ext cx="3382335" cy="2905124"/>
          </a:xfrm>
          <a:prstGeom prst="rect">
            <a:avLst/>
          </a:prstGeom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517" y="1422400"/>
            <a:ext cx="3594308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30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47E1671F-E76F-4D62-8A10-95B9A6E2157A}"/>
              </a:ext>
            </a:extLst>
          </p:cNvPr>
          <p:cNvSpPr/>
          <p:nvPr/>
        </p:nvSpPr>
        <p:spPr>
          <a:xfrm>
            <a:off x="930859" y="1372871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4" name="Picture 2" descr="http://academic2.strose.edu/math_and_science/avitabij/cis503fall06/answers3_files/image004.jpg">
            <a:extLst>
              <a:ext uri="{FF2B5EF4-FFF2-40B4-BE49-F238E27FC236}">
                <a16:creationId xmlns:a16="http://schemas.microsoft.com/office/drawing/2014/main" id="{7FE77DBC-FEA2-4EF9-94DE-DF9D1C49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5" y="1372871"/>
            <a:ext cx="4050225" cy="24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8155F-0A38-443A-A504-2689740CBC70}"/>
              </a:ext>
            </a:extLst>
          </p:cNvPr>
          <p:cNvSpPr/>
          <p:nvPr/>
        </p:nvSpPr>
        <p:spPr>
          <a:xfrm>
            <a:off x="3004757" y="2193003"/>
            <a:ext cx="1621410" cy="179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36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5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 smtClean="0"/>
              <a:t>El dato se destruye cuando se decide que no es útil para el negocio.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se decide que su integridad ha sido comprometida.</a:t>
            </a:r>
          </a:p>
          <a:p>
            <a:endParaRPr lang="es-MX" sz="2000" dirty="0"/>
          </a:p>
          <a:p>
            <a:r>
              <a:rPr lang="es-MX" sz="2000" dirty="0" smtClean="0"/>
              <a:t>El dato se destruye cuando su ciclo de vida se ha cumplido.</a:t>
            </a:r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8700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En que momento se destruye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se destruye un dato como un segundo en el que no sucedió nada relevante.</a:t>
            </a:r>
          </a:p>
          <a:p>
            <a:endParaRPr lang="es-MX" dirty="0"/>
          </a:p>
          <a:p>
            <a:r>
              <a:rPr lang="es-MX" dirty="0" smtClean="0"/>
              <a:t>Se destruyen datos como si se saludo con un amigo.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2935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¿Cuánto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El dato dura la cantidad de tiempo necesaria para resolver un problema del negocio.</a:t>
            </a:r>
          </a:p>
          <a:p>
            <a:endParaRPr lang="es-MX" dirty="0"/>
          </a:p>
          <a:p>
            <a:pPr marL="76200" indent="0">
              <a:buNone/>
            </a:pPr>
            <a:r>
              <a:rPr lang="es-MX" dirty="0" smtClean="0"/>
              <a:t> 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6613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Cuánto tiempo dura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En el ejemplo de basquetbol, la estadística dura hasta que no la necesitemos.</a:t>
            </a:r>
          </a:p>
          <a:p>
            <a:pPr lvl="1"/>
            <a:r>
              <a:rPr lang="es-MX" dirty="0" smtClean="0"/>
              <a:t>Jugador retirado?</a:t>
            </a:r>
          </a:p>
          <a:p>
            <a:pPr lvl="1"/>
            <a:r>
              <a:rPr lang="es-MX" dirty="0" smtClean="0"/>
              <a:t>Estadio destruido?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55890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Como se va a modificar el dato?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debe tener total control de como se </a:t>
            </a:r>
            <a:r>
              <a:rPr lang="es-MX" dirty="0" err="1" smtClean="0"/>
              <a:t>módifica</a:t>
            </a:r>
            <a:r>
              <a:rPr lang="es-MX" dirty="0" smtClean="0"/>
              <a:t>.</a:t>
            </a:r>
          </a:p>
          <a:p>
            <a:endParaRPr lang="es-MX" dirty="0"/>
          </a:p>
          <a:p>
            <a:r>
              <a:rPr lang="es-MX" dirty="0" smtClean="0"/>
              <a:t>En que base de datos se  almacena</a:t>
            </a:r>
          </a:p>
          <a:p>
            <a:endParaRPr lang="es-MX" dirty="0"/>
          </a:p>
          <a:p>
            <a:r>
              <a:rPr lang="es-MX" dirty="0" smtClean="0"/>
              <a:t>Que tipo de transformación se le hace.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4117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37</a:t>
            </a:fld>
            <a:endParaRPr lang="es-MX"/>
          </a:p>
        </p:txBody>
      </p:sp>
      <p:pic>
        <p:nvPicPr>
          <p:cNvPr id="3074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353" y="265800"/>
            <a:ext cx="8258175" cy="4686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Image result for tesla logo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0286" y="856494"/>
            <a:ext cx="1140824" cy="1472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499501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38</a:t>
            </a:fld>
            <a:endParaRPr lang="es-MX"/>
          </a:p>
        </p:txBody>
      </p:sp>
      <p:pic>
        <p:nvPicPr>
          <p:cNvPr id="3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117600"/>
            <a:ext cx="4834052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ángulo 3"/>
          <p:cNvSpPr/>
          <p:nvPr/>
        </p:nvSpPr>
        <p:spPr>
          <a:xfrm>
            <a:off x="4862286" y="1930400"/>
            <a:ext cx="2755714" cy="143964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sz="1800" dirty="0" smtClean="0"/>
              <a:t>Cuantos datos se generan?</a:t>
            </a:r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9607481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39</a:t>
            </a:fld>
            <a:endParaRPr lang="es-MX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5542" y="628626"/>
            <a:ext cx="5163457" cy="3483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7805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Proyecto Final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40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FB8FB89C-D319-4053-9C42-2E6705A205EE}"/>
              </a:ext>
            </a:extLst>
          </p:cNvPr>
          <p:cNvSpPr/>
          <p:nvPr/>
        </p:nvSpPr>
        <p:spPr>
          <a:xfrm>
            <a:off x="6521702" y="1362847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4" name="Arrow: Right 5">
            <a:extLst>
              <a:ext uri="{FF2B5EF4-FFF2-40B4-BE49-F238E27FC236}">
                <a16:creationId xmlns:a16="http://schemas.microsoft.com/office/drawing/2014/main" id="{FBE69F69-46CA-4859-BB78-F68CD4E54F39}"/>
              </a:ext>
            </a:extLst>
          </p:cNvPr>
          <p:cNvSpPr/>
          <p:nvPr/>
        </p:nvSpPr>
        <p:spPr>
          <a:xfrm>
            <a:off x="3382577" y="2173552"/>
            <a:ext cx="2894028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6">
            <a:extLst>
              <a:ext uri="{FF2B5EF4-FFF2-40B4-BE49-F238E27FC236}">
                <a16:creationId xmlns:a16="http://schemas.microsoft.com/office/drawing/2014/main" id="{36AC429E-DB20-4FA5-9680-3DD5A128B26A}"/>
              </a:ext>
            </a:extLst>
          </p:cNvPr>
          <p:cNvSpPr txBox="1"/>
          <p:nvPr/>
        </p:nvSpPr>
        <p:spPr>
          <a:xfrm>
            <a:off x="4724440" y="3662987"/>
            <a:ext cx="5270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se almacena en la base de datos</a:t>
            </a:r>
            <a:endParaRPr lang="en-US" dirty="0"/>
          </a:p>
        </p:txBody>
      </p:sp>
      <p:pic>
        <p:nvPicPr>
          <p:cNvPr id="6" name="Picture 2" descr="Image result for tesla model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68" y="1437513"/>
            <a:ext cx="3325009" cy="1886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929935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41</a:t>
            </a:fld>
            <a:endParaRPr lang="es-MX"/>
          </a:p>
        </p:txBody>
      </p:sp>
      <p:pic>
        <p:nvPicPr>
          <p:cNvPr id="3" name="Picture 2" descr="https://image.slidesharecdn.com/anprreport-121004145029-phpapp01/95/anpr-based-licence-plate-detection-report-48-728.jpg?cb=1349362822">
            <a:extLst>
              <a:ext uri="{FF2B5EF4-FFF2-40B4-BE49-F238E27FC236}">
                <a16:creationId xmlns:a16="http://schemas.microsoft.com/office/drawing/2014/main" id="{F71C824F-EDBB-4702-BEE6-5506C56EB1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5" t="21030" r="7131" b="6329"/>
          <a:stretch/>
        </p:blipFill>
        <p:spPr bwMode="auto">
          <a:xfrm>
            <a:off x="3906191" y="1248229"/>
            <a:ext cx="3884540" cy="23381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ylinder 4">
            <a:extLst>
              <a:ext uri="{FF2B5EF4-FFF2-40B4-BE49-F238E27FC236}">
                <a16:creationId xmlns:a16="http://schemas.microsoft.com/office/drawing/2014/main" id="{D86EE22E-CDA5-4DB9-B2DD-1390B4B7532C}"/>
              </a:ext>
            </a:extLst>
          </p:cNvPr>
          <p:cNvSpPr/>
          <p:nvPr/>
        </p:nvSpPr>
        <p:spPr>
          <a:xfrm>
            <a:off x="257366" y="1417164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Motor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5" name="Arrow: Right 5">
            <a:extLst>
              <a:ext uri="{FF2B5EF4-FFF2-40B4-BE49-F238E27FC236}">
                <a16:creationId xmlns:a16="http://schemas.microsoft.com/office/drawing/2014/main" id="{4CB8889E-3B57-4694-B171-0DF13B4A593B}"/>
              </a:ext>
            </a:extLst>
          </p:cNvPr>
          <p:cNvSpPr/>
          <p:nvPr/>
        </p:nvSpPr>
        <p:spPr>
          <a:xfrm>
            <a:off x="2161581" y="2105319"/>
            <a:ext cx="1470581" cy="41477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04798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661532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354BFE-5512-400A-9E94-8C4DD835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 (Data </a:t>
            </a:r>
            <a:r>
              <a:rPr lang="es-MX" dirty="0" err="1"/>
              <a:t>Governance</a:t>
            </a:r>
            <a:r>
              <a:rPr lang="es-MX" dirty="0"/>
              <a:t>)</a:t>
            </a:r>
            <a:endParaRPr lang="en-US" dirty="0"/>
          </a:p>
        </p:txBody>
      </p:sp>
      <p:pic>
        <p:nvPicPr>
          <p:cNvPr id="4098" name="Picture 2" descr="Image result for burocrat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9714" y="1483477"/>
            <a:ext cx="4588782" cy="2913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43984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8E320-C844-4B93-9487-BD30FDD243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Gobierno de datos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45CF3-198A-4EEF-AAC2-F4BBE661B88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MX" dirty="0"/>
              <a:t>Es una serie de principios para asegurar que:</a:t>
            </a:r>
          </a:p>
          <a:p>
            <a:endParaRPr lang="es-MX" dirty="0"/>
          </a:p>
          <a:p>
            <a:pPr lvl="1"/>
            <a:r>
              <a:rPr lang="es-MX" dirty="0"/>
              <a:t>Los datos son de alta calidad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Los datos están seguros</a:t>
            </a:r>
          </a:p>
          <a:p>
            <a:pPr lvl="2"/>
            <a:r>
              <a:rPr lang="es-MX" dirty="0"/>
              <a:t>Acceso</a:t>
            </a:r>
          </a:p>
          <a:p>
            <a:pPr lvl="2"/>
            <a:r>
              <a:rPr lang="es-MX" dirty="0"/>
              <a:t>Escritura</a:t>
            </a:r>
          </a:p>
          <a:p>
            <a:pPr lvl="2"/>
            <a:r>
              <a:rPr lang="es-MX" dirty="0" smtClean="0"/>
              <a:t>Borrado</a:t>
            </a:r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323885727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Gobierno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Los datos están correctamente administrados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Los datos están correctamente catalogados</a:t>
            </a:r>
          </a:p>
          <a:p>
            <a:pPr lvl="2"/>
            <a:r>
              <a:rPr lang="es-MX" sz="1800" dirty="0"/>
              <a:t>Bases de datos</a:t>
            </a:r>
          </a:p>
          <a:p>
            <a:pPr lvl="2"/>
            <a:r>
              <a:rPr lang="es-MX" sz="1800" dirty="0"/>
              <a:t>Respaldos</a:t>
            </a:r>
          </a:p>
          <a:p>
            <a:pPr lvl="2"/>
            <a:r>
              <a:rPr lang="es-MX" sz="1800" dirty="0" err="1"/>
              <a:t>Catalogos</a:t>
            </a:r>
            <a:endParaRPr lang="es-MX" sz="1800" dirty="0"/>
          </a:p>
          <a:p>
            <a:pPr lvl="2"/>
            <a:r>
              <a:rPr lang="es-MX" sz="1800" dirty="0" err="1"/>
              <a:t>Etc</a:t>
            </a:r>
            <a:endParaRPr lang="es-MX" sz="1800" dirty="0"/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640364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46</a:t>
            </a:fld>
            <a:endParaRPr lang="es-MX"/>
          </a:p>
        </p:txBody>
      </p:sp>
      <p:pic>
        <p:nvPicPr>
          <p:cNvPr id="7172" name="Picture 4" descr="Image result for SAT Mexic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7721190" cy="5143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640537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47</a:t>
            </a:fld>
            <a:endParaRPr lang="es-MX"/>
          </a:p>
        </p:txBody>
      </p:sp>
      <p:pic>
        <p:nvPicPr>
          <p:cNvPr id="3" name="Picture 2" descr="Disciplinas para un efectivo gobierno de datos.">
            <a:extLst>
              <a:ext uri="{FF2B5EF4-FFF2-40B4-BE49-F238E27FC236}">
                <a16:creationId xmlns:a16="http://schemas.microsoft.com/office/drawing/2014/main" id="{E9F25BB7-C8F9-408A-AD5B-22C58588A9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643" y="571059"/>
            <a:ext cx="5889357" cy="3909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619492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48</a:t>
            </a:fld>
            <a:endParaRPr lang="es-MX"/>
          </a:p>
        </p:txBody>
      </p:sp>
      <p:pic>
        <p:nvPicPr>
          <p:cNvPr id="3" name="Picture 2" descr="http://www.cdmpaustralia.info/sites/default/files/styles/square/public/DAMA_logo_blk%20750%20750.jpg?itok=tY62VN-H">
            <a:extLst>
              <a:ext uri="{FF2B5EF4-FFF2-40B4-BE49-F238E27FC236}">
                <a16:creationId xmlns:a16="http://schemas.microsoft.com/office/drawing/2014/main" id="{83005E8B-BC4C-4175-965D-7D20EB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78" y="990412"/>
            <a:ext cx="3398363" cy="33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2059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Que es Big Data y como se relaciona con la Nube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Con que se come?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89130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 smtClean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 smtClean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 smtClean="0"/>
              <a:t>Vayan formando sus equipos oportunamente.</a:t>
            </a:r>
            <a:endParaRPr lang="es-MX" dirty="0"/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If we have data, let’s look at data. If all we have are opinions, let’s go with mine</a:t>
            </a:r>
            <a:endParaRPr lang="en" dirty="0" smtClean="0"/>
          </a:p>
          <a:p>
            <a:pPr marL="0" lvl="0" indent="0" algn="r">
              <a:buNone/>
            </a:pPr>
            <a:r>
              <a:rPr lang="es-MX" i="0" dirty="0" err="1"/>
              <a:t>Jim</a:t>
            </a:r>
            <a:r>
              <a:rPr lang="es-MX" i="0" dirty="0"/>
              <a:t> </a:t>
            </a:r>
            <a:r>
              <a:rPr lang="es-MX" i="0" dirty="0" err="1" smtClean="0"/>
              <a:t>Barksdale</a:t>
            </a:r>
            <a:endParaRPr lang="es-MX" i="0" dirty="0" smtClean="0"/>
          </a:p>
          <a:p>
            <a:pPr marL="0" lvl="0" indent="0" algn="r">
              <a:buNone/>
            </a:pPr>
            <a:r>
              <a:rPr lang="es-MX" i="0" dirty="0" err="1" smtClean="0"/>
              <a:t>Former</a:t>
            </a:r>
            <a:r>
              <a:rPr lang="es-MX" i="0" dirty="0" smtClean="0"/>
              <a:t> Netscape CEO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6714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0" dirty="0"/>
              <a:t>Big data is like teenage sex: everyone talks about it, nobody really knows how to do it, everyone thinks everyone else is doing it, so everyone claims they are doing it...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9482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Se refiere al tratamiento de datos masivos:</a:t>
            </a:r>
          </a:p>
          <a:p>
            <a:pPr lvl="1"/>
            <a:r>
              <a:rPr lang="es-MX" dirty="0" smtClean="0"/>
              <a:t>Almacenamiento</a:t>
            </a:r>
          </a:p>
          <a:p>
            <a:pPr lvl="1"/>
            <a:r>
              <a:rPr lang="es-MX" dirty="0" smtClean="0"/>
              <a:t>Procesamiento</a:t>
            </a:r>
          </a:p>
          <a:p>
            <a:pPr lvl="1"/>
            <a:r>
              <a:rPr lang="es-MX" dirty="0" smtClean="0"/>
              <a:t>Análisis</a:t>
            </a:r>
          </a:p>
          <a:p>
            <a:pPr lvl="1"/>
            <a:r>
              <a:rPr lang="es-MX" dirty="0" smtClean="0"/>
              <a:t>Visualización</a:t>
            </a:r>
            <a:endParaRPr lang="es-MX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04224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Almacenamiento:</a:t>
            </a:r>
          </a:p>
          <a:p>
            <a:pPr lvl="1"/>
            <a:r>
              <a:rPr lang="es-MX" dirty="0" smtClean="0"/>
              <a:t>Data </a:t>
            </a:r>
            <a:r>
              <a:rPr lang="es-MX" dirty="0" err="1" smtClean="0"/>
              <a:t>Lakes</a:t>
            </a:r>
            <a:r>
              <a:rPr lang="es-MX" dirty="0" smtClean="0"/>
              <a:t>, Bases de Datos, Data </a:t>
            </a:r>
            <a:r>
              <a:rPr lang="es-MX" dirty="0" err="1" smtClean="0"/>
              <a:t>Warehouses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978361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Procesamiento:</a:t>
            </a:r>
          </a:p>
          <a:p>
            <a:pPr lvl="1"/>
            <a:r>
              <a:rPr lang="es-MX" dirty="0" smtClean="0"/>
              <a:t>Buscadores:</a:t>
            </a:r>
          </a:p>
          <a:p>
            <a:pPr lvl="2"/>
            <a:r>
              <a:rPr lang="es-MX" dirty="0" err="1" smtClean="0"/>
              <a:t>Solr</a:t>
            </a:r>
            <a:r>
              <a:rPr lang="es-MX" dirty="0" smtClean="0"/>
              <a:t> y </a:t>
            </a:r>
            <a:r>
              <a:rPr lang="es-MX" dirty="0" err="1" smtClean="0"/>
              <a:t>Elasticsearch</a:t>
            </a:r>
            <a:endParaRPr lang="es-MX" dirty="0" smtClean="0"/>
          </a:p>
          <a:p>
            <a:pPr lvl="1"/>
            <a:r>
              <a:rPr lang="es-MX" dirty="0" err="1" smtClean="0"/>
              <a:t>Hadoop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3690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 smtClean="0"/>
              <a:t>Hadoop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Es almacenamiento/procesamiento en paralelo.</a:t>
            </a:r>
          </a:p>
          <a:p>
            <a:endParaRPr lang="es-MX" dirty="0"/>
          </a:p>
          <a:p>
            <a:endParaRPr lang="es-MX" dirty="0" smtClean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55</a:t>
            </a:fld>
            <a:endParaRPr lang="es-MX"/>
          </a:p>
        </p:txBody>
      </p:sp>
      <p:pic>
        <p:nvPicPr>
          <p:cNvPr id="10242" name="Picture 2" descr="Image result for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3" y="2550946"/>
            <a:ext cx="5747657" cy="18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584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Análisis</a:t>
            </a:r>
          </a:p>
          <a:p>
            <a:pPr lvl="1"/>
            <a:r>
              <a:rPr lang="es-MX" dirty="0" err="1" smtClean="0"/>
              <a:t>Spark</a:t>
            </a:r>
            <a:r>
              <a:rPr lang="es-MX" dirty="0" smtClean="0"/>
              <a:t> (</a:t>
            </a:r>
            <a:r>
              <a:rPr lang="es-MX" dirty="0" err="1" smtClean="0"/>
              <a:t>Hadoop</a:t>
            </a:r>
            <a:r>
              <a:rPr lang="es-MX" dirty="0" smtClean="0"/>
              <a:t>)</a:t>
            </a:r>
          </a:p>
          <a:p>
            <a:pPr lvl="2"/>
            <a:r>
              <a:rPr lang="es-MX" dirty="0" err="1" smtClean="0"/>
              <a:t>Rspark</a:t>
            </a:r>
            <a:r>
              <a:rPr lang="es-MX" dirty="0" smtClean="0"/>
              <a:t>, </a:t>
            </a:r>
            <a:r>
              <a:rPr lang="es-MX" dirty="0" err="1" smtClean="0"/>
              <a:t>PySpark</a:t>
            </a:r>
            <a:endParaRPr lang="es-MX" dirty="0" smtClean="0"/>
          </a:p>
          <a:p>
            <a:pPr lvl="1"/>
            <a:r>
              <a:rPr lang="es-MX" dirty="0" smtClean="0"/>
              <a:t>SASS</a:t>
            </a:r>
          </a:p>
          <a:p>
            <a:pPr lvl="1"/>
            <a:r>
              <a:rPr lang="es-MX" dirty="0" smtClean="0"/>
              <a:t>SAP Hana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145325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Visualización</a:t>
            </a:r>
          </a:p>
          <a:p>
            <a:pPr lvl="1"/>
            <a:r>
              <a:rPr lang="es-MX" dirty="0" err="1" smtClean="0"/>
              <a:t>PowerBI</a:t>
            </a:r>
            <a:r>
              <a:rPr lang="es-MX" dirty="0" smtClean="0"/>
              <a:t> (Microsoft)</a:t>
            </a:r>
          </a:p>
          <a:p>
            <a:pPr lvl="1"/>
            <a:r>
              <a:rPr lang="es-MX" dirty="0" err="1" smtClean="0"/>
              <a:t>Tableau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45832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Que características creen que tiene Big Data?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43118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Características de Big Data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No cabe en una sola maquina</a:t>
            </a:r>
          </a:p>
          <a:p>
            <a:r>
              <a:rPr lang="es-MX" dirty="0" smtClean="0"/>
              <a:t>Se necesitan muchas maquinas en paralelo para procesar/almacenar los datos.</a:t>
            </a:r>
          </a:p>
          <a:p>
            <a:r>
              <a:rPr lang="es-MX" dirty="0" smtClean="0"/>
              <a:t>Se necesita mucho personal técnico para administrarlo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08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Recursos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Los tutoriales de Python van a estar disponibles toda la clase</a:t>
            </a:r>
          </a:p>
          <a:p>
            <a:r>
              <a:rPr lang="es-MX" dirty="0" smtClean="0"/>
              <a:t>El machote para el reporte final ya esta en la pagina </a:t>
            </a:r>
            <a:r>
              <a:rPr lang="es-MX" smtClean="0"/>
              <a:t>web.</a:t>
            </a:r>
            <a:endParaRPr lang="es-MX" dirty="0" smtClean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60</a:t>
            </a:fld>
            <a:endParaRPr lang="es-MX"/>
          </a:p>
        </p:txBody>
      </p:sp>
      <p:pic>
        <p:nvPicPr>
          <p:cNvPr id="8194" name="Picture 2" descr="Image result for cloud comput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34" y="693700"/>
            <a:ext cx="4242252" cy="3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0747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Cloud Computing</a:t>
            </a:r>
            <a:endParaRPr lang="es-MX" dirty="0"/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Son maquinas que están en algún lugar del universo:</a:t>
            </a:r>
          </a:p>
          <a:p>
            <a:pPr lvl="1"/>
            <a:r>
              <a:rPr lang="es-MX" dirty="0" smtClean="0"/>
              <a:t>Otro estado</a:t>
            </a:r>
          </a:p>
          <a:p>
            <a:pPr lvl="1"/>
            <a:r>
              <a:rPr lang="es-MX" dirty="0" smtClean="0"/>
              <a:t>Otro país</a:t>
            </a:r>
          </a:p>
          <a:p>
            <a:pPr lvl="1"/>
            <a:r>
              <a:rPr lang="es-MX" dirty="0" smtClean="0"/>
              <a:t>Otro continente</a:t>
            </a:r>
            <a:endParaRPr lang="es-MX" dirty="0"/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8979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6D0C-1C85-4E20-9ADA-7F02CD1EEB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Cloud and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25C2-6F0B-4A1F-8B49-839562E7B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70025"/>
            <a:ext cx="3651250" cy="1489075"/>
          </a:xfrm>
        </p:spPr>
        <p:txBody>
          <a:bodyPr/>
          <a:lstStyle/>
          <a:p>
            <a:r>
              <a:rPr lang="es-MX" dirty="0"/>
              <a:t>Hay tres servicios de </a:t>
            </a:r>
            <a:r>
              <a:rPr lang="es-MX" dirty="0" err="1"/>
              <a:t>cloud</a:t>
            </a:r>
            <a:r>
              <a:rPr lang="es-MX" dirty="0"/>
              <a:t> (bueno, hay más):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10242" name="Picture 2" descr="Resultado de imagen para amazon logo">
            <a:extLst>
              <a:ext uri="{FF2B5EF4-FFF2-40B4-BE49-F238E27FC236}">
                <a16:creationId xmlns:a16="http://schemas.microsoft.com/office/drawing/2014/main" id="{00CF0B92-A207-4AD5-9A83-228249A4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2" y="2215049"/>
            <a:ext cx="2340466" cy="85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google logo">
            <a:extLst>
              <a:ext uri="{FF2B5EF4-FFF2-40B4-BE49-F238E27FC236}">
                <a16:creationId xmlns:a16="http://schemas.microsoft.com/office/drawing/2014/main" id="{A045F9E4-F7A9-4588-AD4A-EED7CF77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54" y="2342166"/>
            <a:ext cx="1947813" cy="14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microsoft logo">
            <a:extLst>
              <a:ext uri="{FF2B5EF4-FFF2-40B4-BE49-F238E27FC236}">
                <a16:creationId xmlns:a16="http://schemas.microsoft.com/office/drawing/2014/main" id="{FA5F1A1F-AD3E-4835-A63B-BD4511D7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2" y="3072595"/>
            <a:ext cx="2283860" cy="1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9341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Resultado de imagen para gartner quadrant cloud 2017">
            <a:extLst>
              <a:ext uri="{FF2B5EF4-FFF2-40B4-BE49-F238E27FC236}">
                <a16:creationId xmlns:a16="http://schemas.microsoft.com/office/drawing/2014/main" id="{401029DC-8127-4560-AE16-DF865C28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2" b="2736"/>
          <a:stretch/>
        </p:blipFill>
        <p:spPr bwMode="auto">
          <a:xfrm>
            <a:off x="3479800" y="7"/>
            <a:ext cx="56642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AA6468-80AC-4DDF-9CFB-C7A9507E20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B900CC-5074-4746-A1A4-AF640455BD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5489A-E4D2-4E9A-84C7-403D00A4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0060"/>
            <a:ext cx="2744435" cy="219456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Gartner Diagram</a:t>
            </a:r>
          </a:p>
        </p:txBody>
      </p:sp>
    </p:spTree>
    <p:extLst>
      <p:ext uri="{BB962C8B-B14F-4D97-AF65-F5344CB8AC3E}">
        <p14:creationId xmlns:p14="http://schemas.microsoft.com/office/powerpoint/2010/main" val="167757362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0B98-7A14-414D-926A-6176EDE5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la nube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BDD0-5344-42BA-991C-468A2FCDD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dirty="0"/>
              <a:t>Poder de procesamiento infinito</a:t>
            </a:r>
          </a:p>
          <a:p>
            <a:endParaRPr lang="es-MX" sz="1800" dirty="0"/>
          </a:p>
          <a:p>
            <a:r>
              <a:rPr lang="es-MX" sz="1800" dirty="0"/>
              <a:t>Capacidad de almacenamiento infinita.</a:t>
            </a:r>
          </a:p>
          <a:p>
            <a:endParaRPr lang="es-MX" sz="1800" dirty="0"/>
          </a:p>
          <a:p>
            <a:r>
              <a:rPr lang="es-MX" sz="1800" dirty="0"/>
              <a:t>De los mejores algoritmos y servicios al alcance de las manos.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14705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65</a:t>
            </a:fld>
            <a:endParaRPr lang="es-MX"/>
          </a:p>
        </p:txBody>
      </p:sp>
      <p:pic>
        <p:nvPicPr>
          <p:cNvPr id="9218" name="Picture 2" descr="Image result for azu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32" y="822552"/>
            <a:ext cx="5156654" cy="37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05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 smtClean="0"/>
              <a:t>Ciclo de vida de un proyecto de Ciencia de Datos</a:t>
            </a:r>
            <a:endParaRPr lang="es-MX" sz="2400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¿Cómo aplicamos la ciencia de datos?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07163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Objetivos del ciclo de vida</a:t>
            </a:r>
            <a:endParaRPr lang="es-MX" dirty="0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¿Por qué tenemos que tener un ciclo bien definido?</a:t>
            </a:r>
          </a:p>
          <a:p>
            <a:endParaRPr lang="es-MX" dirty="0"/>
          </a:p>
          <a:p>
            <a:r>
              <a:rPr lang="es-MX" dirty="0" smtClean="0"/>
              <a:t>¿Que creen que se necesita para tener un ciclo bien definido?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438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44614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2929</TotalTime>
  <Words>1040</Words>
  <Application>Microsoft Office PowerPoint</Application>
  <PresentationFormat>Presentación en pantalla (16:9)</PresentationFormat>
  <Paragraphs>249</Paragraphs>
  <Slides>65</Slides>
  <Notes>7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2</vt:i4>
      </vt:variant>
      <vt:variant>
        <vt:lpstr>Títulos de diapositiva</vt:lpstr>
      </vt:variant>
      <vt:variant>
        <vt:i4>65</vt:i4>
      </vt:variant>
    </vt:vector>
  </HeadingPairs>
  <TitlesOfParts>
    <vt:vector size="73" baseType="lpstr">
      <vt:lpstr>Roboto Condensed</vt:lpstr>
      <vt:lpstr>Arvo</vt:lpstr>
      <vt:lpstr>Roboto Condensed Light</vt:lpstr>
      <vt:lpstr>Arial</vt:lpstr>
      <vt:lpstr>Calibri</vt:lpstr>
      <vt:lpstr>Calibri Light</vt:lpstr>
      <vt:lpstr>Salerio template</vt:lpstr>
      <vt:lpstr>Retrospect</vt:lpstr>
      <vt:lpstr>Introducción a la Ciencia de Datos</vt:lpstr>
      <vt:lpstr>Noticias del día</vt:lpstr>
      <vt:lpstr>Presentación de PowerPoint</vt:lpstr>
      <vt:lpstr>Anuncios parroquiales</vt:lpstr>
      <vt:lpstr>Proyecto Final</vt:lpstr>
      <vt:lpstr>Recursos</vt:lpstr>
      <vt:lpstr>Ciclo de vida de un proyecto de Ciencia de Datos</vt:lpstr>
      <vt:lpstr>Objetivos del ciclo de vida</vt:lpstr>
      <vt:lpstr>Presentación de PowerPoint</vt:lpstr>
      <vt:lpstr>Presentación de PowerPoint</vt:lpstr>
      <vt:lpstr>Presentación de PowerPoint</vt:lpstr>
      <vt:lpstr>Presentación de PowerPoint</vt:lpstr>
      <vt:lpstr>Creación de Valor con un modelo de ML</vt:lpstr>
      <vt:lpstr>Creación de Valor con un modelo de ML</vt:lpstr>
      <vt:lpstr>Partes esenciales</vt:lpstr>
      <vt:lpstr>Presentación de PowerPoint</vt:lpstr>
      <vt:lpstr>CRISP-DM</vt:lpstr>
      <vt:lpstr>Entendimiento del negocio</vt:lpstr>
      <vt:lpstr>Presentación de PowerPoint</vt:lpstr>
      <vt:lpstr>Entendimiento del negocio</vt:lpstr>
      <vt:lpstr>Recursos</vt:lpstr>
      <vt:lpstr>Presentación de PowerPoint</vt:lpstr>
      <vt:lpstr>Entendimiento de los Datos</vt:lpstr>
      <vt:lpstr>Ciclo de vida del dato</vt:lpstr>
      <vt:lpstr>Gobierno y Administración del Dato</vt:lpstr>
      <vt:lpstr>Temas</vt:lpstr>
      <vt:lpstr>Ciclo de vida del dato</vt:lpstr>
      <vt:lpstr>Presentación de PowerPoint</vt:lpstr>
      <vt:lpstr>Presentación de PowerPoint</vt:lpstr>
      <vt:lpstr>Presentación de PowerPoint</vt:lpstr>
      <vt:lpstr>Ciclo de vida del dato</vt:lpstr>
      <vt:lpstr>En que momento se destruye el dato?</vt:lpstr>
      <vt:lpstr>En que momento se destruye el dato?</vt:lpstr>
      <vt:lpstr>¿Cuánto tiempo dura el dato?</vt:lpstr>
      <vt:lpstr>Cuánto tiempo dura el dato?</vt:lpstr>
      <vt:lpstr>Como se va a modificar el dato?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Ciclo de vida del dato</vt:lpstr>
      <vt:lpstr>Gobierno de Datos (Data Governance)</vt:lpstr>
      <vt:lpstr>Gobierno de datos</vt:lpstr>
      <vt:lpstr>Gobierno de Datos</vt:lpstr>
      <vt:lpstr>Presentación de PowerPoint</vt:lpstr>
      <vt:lpstr>Presentación de PowerPoint</vt:lpstr>
      <vt:lpstr>Presentación de PowerPoint</vt:lpstr>
      <vt:lpstr>Que es Big Data y como se relaciona con la Nube</vt:lpstr>
      <vt:lpstr>Presentación de PowerPoint</vt:lpstr>
      <vt:lpstr>Presentación de PowerPoint</vt:lpstr>
      <vt:lpstr>Big Data</vt:lpstr>
      <vt:lpstr>Big Data</vt:lpstr>
      <vt:lpstr>Big Data</vt:lpstr>
      <vt:lpstr>Hadoop</vt:lpstr>
      <vt:lpstr>Big Data</vt:lpstr>
      <vt:lpstr>Big Data</vt:lpstr>
      <vt:lpstr>Características de Big Data</vt:lpstr>
      <vt:lpstr>Características de Big Data</vt:lpstr>
      <vt:lpstr>Presentación de PowerPoint</vt:lpstr>
      <vt:lpstr>Cloud Computing</vt:lpstr>
      <vt:lpstr>Cloud and Data</vt:lpstr>
      <vt:lpstr>Gartner Diagram</vt:lpstr>
      <vt:lpstr>Ventajas de la nube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26</cp:revision>
  <dcterms:modified xsi:type="dcterms:W3CDTF">2019-08-13T23:55:59Z</dcterms:modified>
</cp:coreProperties>
</file>